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1" d="100"/>
          <a:sy n="111" d="100"/>
        </p:scale>
        <p:origin x="-426"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pic>
        <p:nvPicPr>
          <p:cNvPr id="7" name="Grafik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3280" y="193576"/>
            <a:ext cx="1219200" cy="1219200"/>
          </a:xfrm>
          <a:prstGeom prst="rect">
            <a:avLst/>
          </a:prstGeom>
        </p:spPr>
      </p:pic>
    </p:spTree>
    <p:extLst>
      <p:ext uri="{BB962C8B-B14F-4D97-AF65-F5344CB8AC3E}">
        <p14:creationId xmlns:p14="http://schemas.microsoft.com/office/powerpoint/2010/main" val="23738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22302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94680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670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ADA666D-5266-4504-9E9F-6DC03C9AEE80}" type="datetimeFigureOut">
              <a:rPr lang="de-DE" smtClean="0"/>
              <a:t>27.01.2016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2841975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97421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ADA666D-5266-4504-9E9F-6DC03C9AEE80}" type="datetimeFigureOut">
              <a:rPr lang="de-DE" smtClean="0"/>
              <a:t>27.01.2016</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21895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ADA666D-5266-4504-9E9F-6DC03C9AEE80}" type="datetimeFigureOut">
              <a:rPr lang="de-DE" smtClean="0"/>
              <a:t>27.01.2016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233055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ADA666D-5266-4504-9E9F-6DC03C9AEE80}" type="datetimeFigureOut">
              <a:rPr lang="de-DE" smtClean="0"/>
              <a:t>27.01.2016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1035760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4086608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ADA666D-5266-4504-9E9F-6DC03C9AEE80}" type="datetimeFigureOut">
              <a:rPr lang="de-DE" smtClean="0"/>
              <a:t>27.01.2016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86EB52-DA36-48A6-BD7A-947BA65F27A1}" type="slidenum">
              <a:rPr lang="de-DE" smtClean="0"/>
              <a:t>‹Nr.›</a:t>
            </a:fld>
            <a:endParaRPr lang="de-DE"/>
          </a:p>
        </p:txBody>
      </p:sp>
    </p:spTree>
    <p:extLst>
      <p:ext uri="{BB962C8B-B14F-4D97-AF65-F5344CB8AC3E}">
        <p14:creationId xmlns:p14="http://schemas.microsoft.com/office/powerpoint/2010/main" val="329228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A666D-5266-4504-9E9F-6DC03C9AEE80}" type="datetimeFigureOut">
              <a:rPr lang="de-DE" smtClean="0"/>
              <a:t>27.01.2016</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6EB52-DA36-48A6-BD7A-947BA65F27A1}" type="slidenum">
              <a:rPr lang="de-DE" smtClean="0"/>
              <a:t>‹Nr.›</a:t>
            </a:fld>
            <a:endParaRPr lang="de-DE"/>
          </a:p>
        </p:txBody>
      </p:sp>
    </p:spTree>
    <p:extLst>
      <p:ext uri="{BB962C8B-B14F-4D97-AF65-F5344CB8AC3E}">
        <p14:creationId xmlns:p14="http://schemas.microsoft.com/office/powerpoint/2010/main" val="1210627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5278438"/>
          </a:xfrm>
          <a:prstGeom prst="rect">
            <a:avLst/>
          </a:prstGeom>
          <a:noFill/>
          <a:ln w="9525">
            <a:noFill/>
            <a:miter lim="800000"/>
            <a:headEnd/>
            <a:tailEnd/>
          </a:ln>
        </p:spPr>
        <p:txBody>
          <a:bodyPr>
            <a:spAutoFit/>
          </a:bodyPr>
          <a:lstStyle/>
          <a:p>
            <a:pPr eaLnBrk="0" hangingPunct="0">
              <a:defRPr/>
            </a:pPr>
            <a:r>
              <a:rPr lang="de-DE" sz="1200" b="1" dirty="0">
                <a:cs typeface="+mn-cs"/>
              </a:rPr>
              <a:t>1. </a:t>
            </a:r>
            <a:r>
              <a:rPr lang="de-DE" sz="1200" b="1" dirty="0">
                <a:latin typeface="Arial" charset="0"/>
                <a:cs typeface="+mn-cs"/>
              </a:rPr>
              <a:t>Anstellungsverhältnis oder Führungsposition </a:t>
            </a:r>
          </a:p>
          <a:p>
            <a:pPr lvl="1" eaLnBrk="0" hangingPunct="0">
              <a:defRPr/>
            </a:pPr>
            <a:r>
              <a:rPr lang="de-DE" sz="1100" dirty="0">
                <a:latin typeface="Arial" charset="0"/>
                <a:cs typeface="+mn-cs"/>
              </a:rPr>
              <a:t>Jedes vollzeitige oder teilzeitige Anstellungsverhältnis, Führungsposition, </a:t>
            </a:r>
            <a:r>
              <a:rPr lang="de-DE" sz="1100" dirty="0" smtClean="0">
                <a:latin typeface="Arial" charset="0"/>
                <a:cs typeface="+mn-cs"/>
              </a:rPr>
              <a:t>u.Ä. </a:t>
            </a:r>
            <a:r>
              <a:rPr lang="de-DE" sz="1100" dirty="0">
                <a:latin typeface="Arial" charset="0"/>
                <a:cs typeface="+mn-cs"/>
              </a:rPr>
              <a:t>bei einer Körperschaft, die eine Investition im Gegenstand der Untersuchung, eine Lizenz oder ein sonstiges kommerzielles Interesse am Gegenstand der Untersuchung hat. </a:t>
            </a:r>
          </a:p>
          <a:p>
            <a:pPr eaLnBrk="0" hangingPunct="0">
              <a:defRPr/>
            </a:pPr>
            <a:r>
              <a:rPr lang="de-DE" sz="1200" b="1" dirty="0">
                <a:latin typeface="Arial" charset="0"/>
              </a:rPr>
              <a:t>2. Beratungs- bzw. Gutachtertätigkeit </a:t>
            </a:r>
          </a:p>
          <a:p>
            <a:pPr lvl="1" eaLnBrk="0" hangingPunct="0">
              <a:defRPr/>
            </a:pPr>
            <a:r>
              <a:rPr lang="de-DE" sz="1100" dirty="0">
                <a:latin typeface="Arial" charset="0"/>
                <a:cs typeface="+mn-cs"/>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200" b="1" dirty="0">
                <a:latin typeface="Arial" charset="0"/>
              </a:rPr>
              <a:t>3. Besitz von Geschäftsanteilen, Aktien oder Fonds</a:t>
            </a:r>
          </a:p>
          <a:p>
            <a:pPr lvl="1" eaLnBrk="0" hangingPunct="0">
              <a:defRPr/>
            </a:pPr>
            <a:r>
              <a:rPr lang="de-DE" sz="1100" dirty="0">
                <a:latin typeface="Arial" charset="0"/>
                <a:cs typeface="+mn-cs"/>
              </a:rPr>
              <a:t>Jeder Besitz von Geschäftsanteilen, Fonds oder Aktien, </a:t>
            </a:r>
            <a:r>
              <a:rPr lang="de-DE" sz="1100" dirty="0" err="1">
                <a:latin typeface="Arial" charset="0"/>
                <a:cs typeface="+mn-cs"/>
              </a:rPr>
              <a:t>börslich</a:t>
            </a:r>
            <a:r>
              <a:rPr lang="de-DE" sz="1100" dirty="0">
                <a:latin typeface="Arial" charset="0"/>
                <a:cs typeface="+mn-cs"/>
              </a:rPr>
              <a:t> oder nicht-</a:t>
            </a:r>
            <a:r>
              <a:rPr lang="de-DE" sz="1100" dirty="0" err="1">
                <a:latin typeface="Arial" charset="0"/>
                <a:cs typeface="+mn-cs"/>
              </a:rPr>
              <a:t>börslich</a:t>
            </a:r>
            <a:r>
              <a:rPr lang="de-DE" sz="1100" dirty="0">
                <a:latin typeface="Arial" charset="0"/>
                <a:cs typeface="+mn-cs"/>
              </a:rPr>
              <a:t> gehandelt, von einer Körperschaft, die eine Investition im Gegenstand der Untersuchung, eine Lizenz oder ein sonstiges kommerzielles Interesse am Gegenstand der Untersuchung hat.</a:t>
            </a:r>
          </a:p>
          <a:p>
            <a:pPr eaLnBrk="0" hangingPunct="0">
              <a:defRPr/>
            </a:pPr>
            <a:r>
              <a:rPr lang="de-DE" sz="1200" b="1" dirty="0">
                <a:latin typeface="Arial" charset="0"/>
              </a:rPr>
              <a:t>4. Patent, Urheberrecht, Verkaufslizenz</a:t>
            </a:r>
          </a:p>
          <a:p>
            <a:pPr lvl="1" eaLnBrk="0" hangingPunct="0">
              <a:defRPr/>
            </a:pPr>
            <a:r>
              <a:rPr lang="de-DE" sz="1100" dirty="0">
                <a:latin typeface="Arial" charset="0"/>
                <a:cs typeface="+mn-cs"/>
              </a:rPr>
              <a:t>Eigentümerinteressen an Arzneimitteln oder Medizinprodukten  (z. B. Patent, Urheberrecht, Verkaufslizenz), die einen Bezug zum Gegenstand der Untersuchung haben</a:t>
            </a:r>
          </a:p>
          <a:p>
            <a:pPr eaLnBrk="0" hangingPunct="0">
              <a:defRPr/>
            </a:pPr>
            <a:r>
              <a:rPr lang="de-DE" sz="1200" b="1" dirty="0">
                <a:latin typeface="Arial" charset="0"/>
              </a:rPr>
              <a:t>5. Honorare </a:t>
            </a:r>
          </a:p>
          <a:p>
            <a:pPr lvl="1" eaLnBrk="0" hangingPunct="0">
              <a:defRPr/>
            </a:pPr>
            <a:r>
              <a:rPr lang="de-DE" sz="1100" dirty="0">
                <a:latin typeface="Arial" charset="0"/>
                <a:cs typeface="+mn-cs"/>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6. Finanzierung wissenschaftlicher Untersuchungen </a:t>
            </a:r>
          </a:p>
          <a:p>
            <a:pPr lvl="1" eaLnBrk="0" hangingPunct="0">
              <a:defRPr/>
            </a:pPr>
            <a:r>
              <a:rPr lang="de-DE" sz="1100" dirty="0">
                <a:latin typeface="Arial" charset="0"/>
              </a:rPr>
              <a:t>Finanzielle Zuwendungen (Drittmittel) für Forschungsvorhaben oder direkte Finanzierung von Mitarbeitern der Einrichtung von Seiten eines Unternehmens der Gesundheitswirtschaft, eines kommerziell orientierten Auftragsinstituts oder einer Versicherung.</a:t>
            </a:r>
            <a:endParaRPr lang="de-DE" sz="1100" dirty="0">
              <a:latin typeface="Arial" charset="0"/>
              <a:cs typeface="+mn-cs"/>
            </a:endParaRPr>
          </a:p>
          <a:p>
            <a:pPr eaLnBrk="0" hangingPunct="0">
              <a:defRPr/>
            </a:pPr>
            <a:r>
              <a:rPr lang="de-DE" sz="1200" b="1" dirty="0">
                <a:latin typeface="Arial" charset="0"/>
              </a:rPr>
              <a:t>7. Andere finanzielle Beziehungen </a:t>
            </a:r>
          </a:p>
          <a:p>
            <a:pPr lvl="1" eaLnBrk="0" hangingPunct="0">
              <a:defRPr/>
            </a:pPr>
            <a:r>
              <a:rPr lang="de-DE" sz="1100" dirty="0">
                <a:latin typeface="Arial" charset="0"/>
                <a:cs typeface="+mn-cs"/>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200" b="1" dirty="0">
                <a:latin typeface="Arial" charset="0"/>
              </a:rPr>
              <a:t>8. Immaterielle Interessenkonflikte</a:t>
            </a:r>
          </a:p>
          <a:p>
            <a:pPr marL="452438" eaLnBrk="0" hangingPunct="0">
              <a:defRPr/>
            </a:pPr>
            <a:r>
              <a:rPr lang="de-DE" sz="1100" dirty="0">
                <a:latin typeface="Arial" charset="0"/>
                <a:cs typeface="+mn-cs"/>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dirty="0" smtClean="0">
                <a:latin typeface="Arial" panose="020B0604020202020204" pitchFamily="34" charset="0"/>
                <a:cs typeface="Arial" panose="020B0604020202020204" pitchFamily="34" charset="0"/>
              </a:rPr>
              <a:t>Offenlegung Interessenkonflikte</a:t>
            </a:r>
            <a:endParaRPr lang="de-DE" sz="2200" b="1" dirty="0">
              <a:latin typeface="Arial" panose="020B0604020202020204" pitchFamily="34" charset="0"/>
              <a:cs typeface="Arial" panose="020B0604020202020204"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8235"/>
            <a:ext cx="1272415" cy="1272415"/>
          </a:xfrm>
          <a:prstGeom prst="rect">
            <a:avLst/>
          </a:prstGeom>
        </p:spPr>
      </p:pic>
    </p:spTree>
    <p:extLst>
      <p:ext uri="{BB962C8B-B14F-4D97-AF65-F5344CB8AC3E}">
        <p14:creationId xmlns:p14="http://schemas.microsoft.com/office/powerpoint/2010/main" val="3906972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36"/>
          <p:cNvSpPr txBox="1">
            <a:spLocks noChangeArrowheads="1"/>
          </p:cNvSpPr>
          <p:nvPr/>
        </p:nvSpPr>
        <p:spPr bwMode="auto">
          <a:xfrm>
            <a:off x="107950" y="1390650"/>
            <a:ext cx="8785225" cy="4647426"/>
          </a:xfrm>
          <a:prstGeom prst="rect">
            <a:avLst/>
          </a:prstGeom>
          <a:noFill/>
          <a:ln w="9525">
            <a:noFill/>
            <a:miter lim="800000"/>
            <a:headEnd/>
            <a:tailEnd/>
          </a:ln>
        </p:spPr>
        <p:txBody>
          <a:bodyPr>
            <a:spAutoFit/>
          </a:bodyPr>
          <a:lstStyle/>
          <a:p>
            <a:pPr marL="228600" indent="-228600" eaLnBrk="0" hangingPunct="0">
              <a:buFont typeface="+mj-lt"/>
              <a:buAutoNum type="arabicPeriod"/>
              <a:defRPr/>
            </a:pPr>
            <a:r>
              <a:rPr lang="de-DE" sz="1200" b="1" dirty="0" smtClean="0">
                <a:latin typeface="Arial" charset="0"/>
                <a:cs typeface="+mn-cs"/>
              </a:rPr>
              <a:t>Anstellungsverhältnis </a:t>
            </a:r>
            <a:r>
              <a:rPr lang="de-DE" sz="1200" b="1" dirty="0">
                <a:latin typeface="Arial" charset="0"/>
                <a:cs typeface="+mn-cs"/>
              </a:rPr>
              <a:t>oder </a:t>
            </a:r>
            <a:r>
              <a:rPr lang="de-DE" sz="1200" b="1" dirty="0" smtClean="0">
                <a:latin typeface="Arial" charset="0"/>
                <a:cs typeface="+mn-cs"/>
              </a:rPr>
              <a:t>Führungsposition</a:t>
            </a:r>
            <a:br>
              <a:rPr lang="de-DE" sz="120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r>
              <a:rPr lang="de-DE" sz="950" b="1" dirty="0" smtClean="0">
                <a:latin typeface="Arial" charset="0"/>
                <a:cs typeface="+mn-cs"/>
              </a:rPr>
              <a:t/>
            </a:r>
            <a:br>
              <a:rPr lang="de-DE" sz="950" b="1" dirty="0" smtClean="0">
                <a:latin typeface="Arial" charset="0"/>
                <a:cs typeface="+mn-cs"/>
              </a:rPr>
            </a:br>
            <a:endParaRPr lang="de-DE" sz="950" dirty="0">
              <a:latin typeface="Arial" charset="0"/>
              <a:cs typeface="+mn-cs"/>
            </a:endParaRPr>
          </a:p>
          <a:p>
            <a:pPr marL="228600" indent="-228600" eaLnBrk="0" hangingPunct="0">
              <a:buFont typeface="+mj-lt"/>
              <a:buAutoNum type="arabicPeriod"/>
              <a:defRPr/>
            </a:pPr>
            <a:r>
              <a:rPr lang="de-DE" sz="1200" b="1" dirty="0" smtClean="0">
                <a:latin typeface="Arial" charset="0"/>
              </a:rPr>
              <a:t>Beratungs- </a:t>
            </a:r>
            <a:r>
              <a:rPr lang="de-DE" sz="1200" b="1" dirty="0">
                <a:latin typeface="Arial" charset="0"/>
              </a:rPr>
              <a:t>bzw. </a:t>
            </a:r>
            <a:r>
              <a:rPr lang="de-DE" sz="1200" b="1" dirty="0" smtClean="0">
                <a:latin typeface="Arial" charset="0"/>
              </a:rPr>
              <a:t>Gutachtertätigkeit</a:t>
            </a:r>
            <a:r>
              <a:rPr lang="de-DE" sz="1100" dirty="0">
                <a:latin typeface="Arial" charset="0"/>
              </a:rPr>
              <a:t/>
            </a:r>
            <a:br>
              <a:rPr lang="de-DE" sz="1100" dirty="0">
                <a:latin typeface="Arial" charset="0"/>
              </a:rPr>
            </a:br>
            <a:r>
              <a:rPr lang="de-DE" sz="950" dirty="0" smtClean="0">
                <a:latin typeface="Arial" charset="0"/>
              </a:rPr>
              <a:t/>
            </a:r>
            <a:br>
              <a:rPr lang="de-DE" sz="950" dirty="0" smtClean="0">
                <a:latin typeface="Arial" charset="0"/>
              </a:rPr>
            </a:br>
            <a:r>
              <a:rPr lang="de-DE" sz="950" dirty="0" smtClean="0">
                <a:latin typeface="Arial" charset="0"/>
              </a:rPr>
              <a:t/>
            </a:r>
            <a:br>
              <a:rPr lang="de-DE" sz="950"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Besitz </a:t>
            </a:r>
            <a:r>
              <a:rPr lang="de-DE" sz="1200" b="1" dirty="0">
                <a:latin typeface="Arial" charset="0"/>
              </a:rPr>
              <a:t>von Geschäftsanteilen, Aktien oder </a:t>
            </a:r>
            <a:r>
              <a:rPr lang="de-DE" sz="1200" b="1" dirty="0" smtClean="0">
                <a:latin typeface="Arial" charset="0"/>
              </a:rPr>
              <a:t>Fonds</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Patent</a:t>
            </a:r>
            <a:r>
              <a:rPr lang="de-DE" sz="1200" b="1" dirty="0">
                <a:latin typeface="Arial" charset="0"/>
              </a:rPr>
              <a:t>, Urheberrecht, </a:t>
            </a:r>
            <a:r>
              <a:rPr lang="de-DE" sz="1200" b="1" dirty="0" smtClean="0">
                <a:latin typeface="Arial" charset="0"/>
              </a:rPr>
              <a:t>Verkaufslizenz</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Honorare</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Finanzierung </a:t>
            </a:r>
            <a:r>
              <a:rPr lang="de-DE" sz="1200" b="1" dirty="0">
                <a:latin typeface="Arial" charset="0"/>
              </a:rPr>
              <a:t>wissenschaftlicher </a:t>
            </a:r>
            <a:r>
              <a:rPr lang="de-DE" sz="1200" b="1" dirty="0" smtClean="0">
                <a:latin typeface="Arial" charset="0"/>
              </a:rPr>
              <a:t>Untersuchungen</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Andere </a:t>
            </a:r>
            <a:r>
              <a:rPr lang="de-DE" sz="1200" b="1" dirty="0">
                <a:latin typeface="Arial" charset="0"/>
              </a:rPr>
              <a:t>finanzielle </a:t>
            </a:r>
            <a:r>
              <a:rPr lang="de-DE" sz="1200" b="1" dirty="0" smtClean="0">
                <a:latin typeface="Arial" charset="0"/>
              </a:rPr>
              <a:t>Beziehungen</a:t>
            </a:r>
            <a:br>
              <a:rPr lang="de-DE" sz="1200" b="1" dirty="0" smtClean="0">
                <a:latin typeface="Arial" charset="0"/>
              </a:rPr>
            </a:br>
            <a:r>
              <a:rPr lang="de-DE" sz="950" b="1" dirty="0" smtClean="0">
                <a:latin typeface="Arial" charset="0"/>
              </a:rPr>
              <a:t/>
            </a:r>
            <a:br>
              <a:rPr lang="de-DE" sz="950" b="1" dirty="0" smtClean="0">
                <a:latin typeface="Arial" charset="0"/>
              </a:rPr>
            </a:br>
            <a:r>
              <a:rPr lang="de-DE" sz="950" b="1" dirty="0" smtClean="0">
                <a:latin typeface="Arial" charset="0"/>
              </a:rPr>
              <a:t/>
            </a:r>
            <a:br>
              <a:rPr lang="de-DE" sz="950" b="1" dirty="0" smtClean="0">
                <a:latin typeface="Arial" charset="0"/>
              </a:rPr>
            </a:br>
            <a:endParaRPr lang="de-DE" sz="950" dirty="0">
              <a:latin typeface="Arial" charset="0"/>
            </a:endParaRPr>
          </a:p>
          <a:p>
            <a:pPr marL="228600" indent="-228600" eaLnBrk="0" hangingPunct="0">
              <a:buFont typeface="+mj-lt"/>
              <a:buAutoNum type="arabicPeriod"/>
              <a:defRPr/>
            </a:pPr>
            <a:r>
              <a:rPr lang="de-DE" sz="1200" b="1" dirty="0" smtClean="0">
                <a:latin typeface="Arial" charset="0"/>
              </a:rPr>
              <a:t>Immaterielle Interessenkonflikte</a:t>
            </a:r>
            <a:endParaRPr lang="de-DE" sz="1200" b="1" dirty="0">
              <a:latin typeface="Arial" charset="0"/>
            </a:endParaRPr>
          </a:p>
        </p:txBody>
      </p:sp>
      <p:sp>
        <p:nvSpPr>
          <p:cNvPr id="6" name="Textfeld 5"/>
          <p:cNvSpPr txBox="1"/>
          <p:nvPr/>
        </p:nvSpPr>
        <p:spPr>
          <a:xfrm>
            <a:off x="108000" y="468000"/>
            <a:ext cx="7344320" cy="430887"/>
          </a:xfrm>
          <a:prstGeom prst="rect">
            <a:avLst/>
          </a:prstGeom>
          <a:noFill/>
        </p:spPr>
        <p:txBody>
          <a:bodyPr wrap="square" rtlCol="0">
            <a:spAutoFit/>
          </a:bodyPr>
          <a:lstStyle/>
          <a:p>
            <a:r>
              <a:rPr lang="de-DE" sz="2200" b="1" smtClean="0">
                <a:latin typeface="Arial" panose="020B0604020202020204" pitchFamily="34" charset="0"/>
                <a:cs typeface="Arial" panose="020B0604020202020204" pitchFamily="34" charset="0"/>
              </a:rPr>
              <a:t>Offenlegung </a:t>
            </a:r>
            <a:r>
              <a:rPr lang="de-DE" sz="2200" b="1" smtClean="0">
                <a:latin typeface="Arial" panose="020B0604020202020204" pitchFamily="34" charset="0"/>
                <a:cs typeface="Arial" panose="020B0604020202020204" pitchFamily="34" charset="0"/>
              </a:rPr>
              <a:t>Interessenkonflikte</a:t>
            </a:r>
            <a:endParaRPr lang="de-DE" sz="2200" b="1" dirty="0">
              <a:latin typeface="Arial" panose="020B0604020202020204" pitchFamily="34" charset="0"/>
              <a:cs typeface="Arial" panose="020B0604020202020204" pitchFamily="34" charset="0"/>
            </a:endParaRP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118235"/>
            <a:ext cx="1272415" cy="1272415"/>
          </a:xfrm>
          <a:prstGeom prst="rect">
            <a:avLst/>
          </a:prstGeom>
        </p:spPr>
      </p:pic>
    </p:spTree>
    <p:extLst>
      <p:ext uri="{BB962C8B-B14F-4D97-AF65-F5344CB8AC3E}">
        <p14:creationId xmlns:p14="http://schemas.microsoft.com/office/powerpoint/2010/main" val="1821715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Words>
  <Application>Microsoft Office PowerPoint</Application>
  <PresentationFormat>Bildschirmpräsentation (4:3)</PresentationFormat>
  <Paragraphs>26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Larissa</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Daniela Meier</dc:creator>
  <cp:lastModifiedBy>Renée Börmcke</cp:lastModifiedBy>
  <cp:revision>5</cp:revision>
  <dcterms:created xsi:type="dcterms:W3CDTF">2015-02-11T14:01:08Z</dcterms:created>
  <dcterms:modified xsi:type="dcterms:W3CDTF">2016-01-27T11:50:41Z</dcterms:modified>
</cp:coreProperties>
</file>