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varScale="1">
        <p:scale>
          <a:sx n="111" d="100"/>
          <a:sy n="111" d="100"/>
        </p:scale>
        <p:origin x="-426"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7" name="Grafik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73280" y="193576"/>
            <a:ext cx="1219200" cy="1219200"/>
          </a:xfrm>
          <a:prstGeom prst="rect">
            <a:avLst/>
          </a:prstGeom>
        </p:spPr>
      </p:pic>
    </p:spTree>
    <p:extLst>
      <p:ext uri="{BB962C8B-B14F-4D97-AF65-F5344CB8AC3E}">
        <p14:creationId xmlns:p14="http://schemas.microsoft.com/office/powerpoint/2010/main" val="2373879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2223021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946800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67001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CADA666D-5266-4504-9E9F-6DC03C9AEE80}" type="datetimeFigureOut">
              <a:rPr lang="de-DE" smtClean="0"/>
              <a:t>27.01.2016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2841975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ADA666D-5266-4504-9E9F-6DC03C9AEE80}" type="datetimeFigureOut">
              <a:rPr lang="de-DE" smtClean="0"/>
              <a:t>27.01.2016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197421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ADA666D-5266-4504-9E9F-6DC03C9AEE80}" type="datetimeFigureOut">
              <a:rPr lang="de-DE" smtClean="0"/>
              <a:t>27.01.2016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4218952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ADA666D-5266-4504-9E9F-6DC03C9AEE80}" type="datetimeFigureOut">
              <a:rPr lang="de-DE" smtClean="0"/>
              <a:t>27.01.2016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12330555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ADA666D-5266-4504-9E9F-6DC03C9AEE80}" type="datetimeFigureOut">
              <a:rPr lang="de-DE" smtClean="0"/>
              <a:t>27.01.2016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1035760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ADA666D-5266-4504-9E9F-6DC03C9AEE80}" type="datetimeFigureOut">
              <a:rPr lang="de-DE" smtClean="0"/>
              <a:t>27.01.2016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4086608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CADA666D-5266-4504-9E9F-6DC03C9AEE80}" type="datetimeFigureOut">
              <a:rPr lang="de-DE" smtClean="0"/>
              <a:t>27.01.2016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486EB52-DA36-48A6-BD7A-947BA65F27A1}" type="slidenum">
              <a:rPr lang="de-DE" smtClean="0"/>
              <a:t>‹Nr.›</a:t>
            </a:fld>
            <a:endParaRPr lang="de-DE"/>
          </a:p>
        </p:txBody>
      </p:sp>
    </p:spTree>
    <p:extLst>
      <p:ext uri="{BB962C8B-B14F-4D97-AF65-F5344CB8AC3E}">
        <p14:creationId xmlns:p14="http://schemas.microsoft.com/office/powerpoint/2010/main" val="32922878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DA666D-5266-4504-9E9F-6DC03C9AEE80}" type="datetimeFigureOut">
              <a:rPr lang="de-DE" smtClean="0"/>
              <a:t>27.01.2016</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6EB52-DA36-48A6-BD7A-947BA65F27A1}" type="slidenum">
              <a:rPr lang="de-DE" smtClean="0"/>
              <a:t>‹Nr.›</a:t>
            </a:fld>
            <a:endParaRPr lang="de-DE"/>
          </a:p>
        </p:txBody>
      </p:sp>
    </p:spTree>
    <p:extLst>
      <p:ext uri="{BB962C8B-B14F-4D97-AF65-F5344CB8AC3E}">
        <p14:creationId xmlns:p14="http://schemas.microsoft.com/office/powerpoint/2010/main" val="12106277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107950" y="1390650"/>
            <a:ext cx="8785225" cy="4616648"/>
          </a:xfrm>
          <a:prstGeom prst="rect">
            <a:avLst/>
          </a:prstGeom>
          <a:noFill/>
          <a:ln w="9525">
            <a:noFill/>
            <a:miter lim="800000"/>
            <a:headEnd/>
            <a:tailEnd/>
          </a:ln>
        </p:spPr>
        <p:txBody>
          <a:bodyPr>
            <a:spAutoFit/>
          </a:bodyPr>
          <a:lstStyle/>
          <a:p>
            <a:pPr eaLnBrk="0" hangingPunct="0">
              <a:defRPr/>
            </a:pPr>
            <a:r>
              <a:rPr lang="de-DE" sz="1200" b="1" dirty="0">
                <a:cs typeface="+mn-cs"/>
              </a:rPr>
              <a:t>1. </a:t>
            </a:r>
            <a:r>
              <a:rPr lang="en-US" sz="1200" b="1" dirty="0">
                <a:latin typeface="Arial" charset="0"/>
              </a:rPr>
              <a:t>Employment or Leadership Position</a:t>
            </a:r>
            <a:r>
              <a:rPr lang="de-DE" sz="1200" b="1" dirty="0" smtClean="0">
                <a:latin typeface="Arial" charset="0"/>
                <a:cs typeface="+mn-cs"/>
              </a:rPr>
              <a:t> </a:t>
            </a:r>
            <a:endParaRPr lang="de-DE" sz="1200" b="1" dirty="0">
              <a:latin typeface="Arial" charset="0"/>
              <a:cs typeface="+mn-cs"/>
            </a:endParaRPr>
          </a:p>
          <a:p>
            <a:pPr lvl="1" eaLnBrk="0" hangingPunct="0">
              <a:defRPr/>
            </a:pPr>
            <a:r>
              <a:rPr lang="en-US" sz="1100" dirty="0">
                <a:latin typeface="Arial" charset="0"/>
              </a:rPr>
              <a:t>Any full-time or part-time employment, leadership position, etc. for an entity having an investment in the subject </a:t>
            </a:r>
            <a:br>
              <a:rPr lang="en-US" sz="1100" dirty="0">
                <a:latin typeface="Arial" charset="0"/>
              </a:rPr>
            </a:br>
            <a:r>
              <a:rPr lang="en-US" sz="1100" dirty="0">
                <a:latin typeface="Arial" charset="0"/>
              </a:rPr>
              <a:t>matter under consideration or a licensing or any other commercial interest in the subject matter under consideration.</a:t>
            </a:r>
            <a:r>
              <a:rPr lang="de-DE" sz="1100" dirty="0" smtClean="0">
                <a:latin typeface="Arial" charset="0"/>
                <a:cs typeface="+mn-cs"/>
              </a:rPr>
              <a:t> </a:t>
            </a:r>
            <a:endParaRPr lang="de-DE" sz="1100" dirty="0">
              <a:latin typeface="Arial" charset="0"/>
              <a:cs typeface="+mn-cs"/>
            </a:endParaRPr>
          </a:p>
          <a:p>
            <a:pPr eaLnBrk="0" hangingPunct="0">
              <a:defRPr/>
            </a:pPr>
            <a:r>
              <a:rPr lang="de-DE" sz="1200" b="1" dirty="0">
                <a:latin typeface="Arial" charset="0"/>
              </a:rPr>
              <a:t>2. </a:t>
            </a:r>
            <a:r>
              <a:rPr lang="en-US" sz="1200" b="1" dirty="0">
                <a:latin typeface="Arial" charset="0"/>
              </a:rPr>
              <a:t>Advisory Role or Expert Testimony</a:t>
            </a:r>
            <a:r>
              <a:rPr lang="de-DE" sz="1200" b="1" dirty="0" smtClean="0">
                <a:latin typeface="Arial" charset="0"/>
              </a:rPr>
              <a:t> </a:t>
            </a:r>
            <a:endParaRPr lang="de-DE" sz="1200" b="1" dirty="0">
              <a:latin typeface="Arial" charset="0"/>
            </a:endParaRPr>
          </a:p>
          <a:p>
            <a:pPr lvl="1" eaLnBrk="0" hangingPunct="0">
              <a:defRPr/>
            </a:pPr>
            <a:r>
              <a:rPr lang="en-US" sz="1100" dirty="0">
                <a:latin typeface="Arial" charset="0"/>
              </a:rPr>
              <a:t>Any consulting work or expert testimony for an entity having an investment in the subject matter under consideration or a licensing or any other commercial interest in the subject matter under consideration or any payment for such an activity within a time frame of 2 years during the investigation.</a:t>
            </a:r>
            <a:r>
              <a:rPr lang="de-DE" sz="1100" dirty="0" smtClean="0">
                <a:latin typeface="Arial" charset="0"/>
                <a:cs typeface="+mn-cs"/>
              </a:rPr>
              <a:t> </a:t>
            </a:r>
            <a:endParaRPr lang="de-DE" sz="1100" dirty="0">
              <a:latin typeface="Arial" charset="0"/>
              <a:cs typeface="+mn-cs"/>
            </a:endParaRPr>
          </a:p>
          <a:p>
            <a:pPr eaLnBrk="0" hangingPunct="0">
              <a:defRPr/>
            </a:pPr>
            <a:r>
              <a:rPr lang="de-DE" sz="1200" b="1" dirty="0">
                <a:latin typeface="Arial" charset="0"/>
              </a:rPr>
              <a:t>3. </a:t>
            </a:r>
            <a:r>
              <a:rPr lang="en-US" sz="1200" b="1" dirty="0">
                <a:latin typeface="Arial" charset="0"/>
              </a:rPr>
              <a:t>Stock Ownership</a:t>
            </a:r>
            <a:endParaRPr lang="de-DE" sz="1200" b="1" dirty="0">
              <a:latin typeface="Arial" charset="0"/>
            </a:endParaRPr>
          </a:p>
          <a:p>
            <a:pPr lvl="1" eaLnBrk="0" hangingPunct="0">
              <a:defRPr/>
            </a:pPr>
            <a:r>
              <a:rPr lang="en-US" sz="1100" dirty="0">
                <a:latin typeface="Arial" charset="0"/>
              </a:rPr>
              <a:t>Any stock or share ownership, publicly or not publicly traded, in a corporation or  fund that has invested in the subject matter under consideration or has a license or any other commercial interest in the subject of the investigation.</a:t>
            </a:r>
            <a:endParaRPr lang="de-DE" sz="1100" dirty="0" smtClean="0">
              <a:latin typeface="Arial" charset="0"/>
              <a:cs typeface="+mn-cs"/>
            </a:endParaRPr>
          </a:p>
          <a:p>
            <a:pPr eaLnBrk="0" hangingPunct="0">
              <a:defRPr/>
            </a:pPr>
            <a:r>
              <a:rPr lang="de-DE" sz="1200" b="1" dirty="0" smtClean="0">
                <a:latin typeface="Arial" charset="0"/>
              </a:rPr>
              <a:t>4. </a:t>
            </a:r>
            <a:r>
              <a:rPr lang="en-US" sz="1200" b="1" dirty="0">
                <a:latin typeface="Arial" charset="0"/>
              </a:rPr>
              <a:t>Patent, Copyright, Licensing</a:t>
            </a:r>
            <a:endParaRPr lang="de-DE" sz="1200" b="1" dirty="0" smtClean="0">
              <a:latin typeface="Arial" charset="0"/>
            </a:endParaRPr>
          </a:p>
          <a:p>
            <a:pPr lvl="1" eaLnBrk="0" hangingPunct="0">
              <a:defRPr/>
            </a:pPr>
            <a:r>
              <a:rPr lang="en-US" sz="1100" dirty="0">
                <a:latin typeface="Arial" charset="0"/>
              </a:rPr>
              <a:t>Any commercial interests (e. g. patent, copyright, licensing) for drugs or medical products in the subject matter.</a:t>
            </a:r>
            <a:endParaRPr lang="de-DE" sz="1100" dirty="0">
              <a:latin typeface="Arial" charset="0"/>
              <a:cs typeface="+mn-cs"/>
            </a:endParaRPr>
          </a:p>
          <a:p>
            <a:pPr eaLnBrk="0" hangingPunct="0">
              <a:defRPr/>
            </a:pPr>
            <a:r>
              <a:rPr lang="de-DE" sz="1200" b="1" dirty="0">
                <a:latin typeface="Arial" charset="0"/>
              </a:rPr>
              <a:t>5. </a:t>
            </a:r>
            <a:r>
              <a:rPr lang="en-US" sz="1200" b="1" dirty="0">
                <a:latin typeface="Arial" charset="0"/>
              </a:rPr>
              <a:t>Honoraria</a:t>
            </a:r>
            <a:r>
              <a:rPr lang="de-DE" sz="1200" b="1" dirty="0" smtClean="0">
                <a:latin typeface="Arial" charset="0"/>
              </a:rPr>
              <a:t> </a:t>
            </a:r>
            <a:endParaRPr lang="de-DE" sz="1200" b="1" dirty="0">
              <a:latin typeface="Arial" charset="0"/>
            </a:endParaRPr>
          </a:p>
          <a:p>
            <a:pPr lvl="1" eaLnBrk="0" hangingPunct="0">
              <a:defRPr/>
            </a:pPr>
            <a:r>
              <a:rPr lang="en-US" sz="1100" dirty="0">
                <a:latin typeface="Arial" charset="0"/>
              </a:rPr>
              <a:t>Honoraria are payments for speeches, seminar presentations or other appearances. Honoraria must be disclosed if they have been paid by an entity having an investment in the subject matter under consideration or a licensing or any other commercial interest in the subject matter under </a:t>
            </a:r>
            <a:r>
              <a:rPr lang="en-US" sz="1100" dirty="0" smtClean="0">
                <a:latin typeface="Arial" charset="0"/>
              </a:rPr>
              <a:t>consideration.</a:t>
            </a:r>
            <a:r>
              <a:rPr lang="de-DE" sz="1100" dirty="0" smtClean="0">
                <a:latin typeface="Arial" charset="0"/>
                <a:cs typeface="+mn-cs"/>
              </a:rPr>
              <a:t> </a:t>
            </a:r>
            <a:endParaRPr lang="de-DE" sz="1100" dirty="0">
              <a:latin typeface="Arial" charset="0"/>
              <a:cs typeface="+mn-cs"/>
            </a:endParaRPr>
          </a:p>
          <a:p>
            <a:pPr eaLnBrk="0" hangingPunct="0">
              <a:defRPr/>
            </a:pPr>
            <a:r>
              <a:rPr lang="de-DE" sz="1200" b="1" dirty="0">
                <a:latin typeface="Arial" charset="0"/>
              </a:rPr>
              <a:t>6. </a:t>
            </a:r>
            <a:r>
              <a:rPr lang="en-US" sz="1200" b="1" dirty="0">
                <a:latin typeface="Arial" charset="0"/>
              </a:rPr>
              <a:t>Financing of Scientific Research</a:t>
            </a:r>
            <a:r>
              <a:rPr lang="de-DE" sz="1200" b="1" dirty="0" smtClean="0">
                <a:latin typeface="Arial" charset="0"/>
              </a:rPr>
              <a:t> </a:t>
            </a:r>
            <a:endParaRPr lang="de-DE" sz="1200" b="1" dirty="0">
              <a:latin typeface="Arial" charset="0"/>
            </a:endParaRPr>
          </a:p>
          <a:p>
            <a:pPr lvl="1" eaLnBrk="0" hangingPunct="0">
              <a:defRPr/>
            </a:pPr>
            <a:r>
              <a:rPr lang="en-US" sz="1100" dirty="0">
                <a:latin typeface="Arial" charset="0"/>
              </a:rPr>
              <a:t>All payments associated with a research project must be disclosed if provided by a commercial or other sponsor.</a:t>
            </a:r>
            <a:endParaRPr lang="de-DE" sz="1100" dirty="0">
              <a:latin typeface="Arial" charset="0"/>
              <a:cs typeface="+mn-cs"/>
            </a:endParaRPr>
          </a:p>
          <a:p>
            <a:pPr eaLnBrk="0" hangingPunct="0">
              <a:defRPr/>
            </a:pPr>
            <a:r>
              <a:rPr lang="de-DE" sz="1200" b="1" dirty="0">
                <a:latin typeface="Arial" charset="0"/>
              </a:rPr>
              <a:t>7. </a:t>
            </a:r>
            <a:r>
              <a:rPr lang="en-US" sz="1200" b="1" dirty="0">
                <a:latin typeface="Arial" charset="0"/>
              </a:rPr>
              <a:t>Other Financial Relationships</a:t>
            </a:r>
            <a:r>
              <a:rPr lang="de-DE" sz="1200" b="1" dirty="0" smtClean="0">
                <a:latin typeface="Arial" charset="0"/>
              </a:rPr>
              <a:t> </a:t>
            </a:r>
            <a:endParaRPr lang="de-DE" sz="1200" b="1" dirty="0">
              <a:latin typeface="Arial" charset="0"/>
            </a:endParaRPr>
          </a:p>
          <a:p>
            <a:pPr lvl="1" eaLnBrk="0" hangingPunct="0">
              <a:defRPr/>
            </a:pPr>
            <a:r>
              <a:rPr lang="en-US" sz="1100" dirty="0">
                <a:latin typeface="Arial" charset="0"/>
              </a:rPr>
              <a:t>Gifts, compensations for travel expenses or other payments in excess of 100 Euro that are not directly related to research projects must be disclosed if they have been paid by an entity having an investment in the subject matter under consideration or a licensing or any other commercial interest in the subject matter under consideration.</a:t>
            </a:r>
            <a:r>
              <a:rPr lang="de-DE" sz="1100" dirty="0" smtClean="0">
                <a:latin typeface="Arial" charset="0"/>
                <a:cs typeface="+mn-cs"/>
              </a:rPr>
              <a:t> </a:t>
            </a:r>
            <a:endParaRPr lang="de-DE" sz="1100" dirty="0">
              <a:latin typeface="Arial" charset="0"/>
              <a:cs typeface="+mn-cs"/>
            </a:endParaRPr>
          </a:p>
          <a:p>
            <a:pPr eaLnBrk="0" hangingPunct="0">
              <a:defRPr/>
            </a:pPr>
            <a:r>
              <a:rPr lang="de-DE" sz="1200" b="1" dirty="0">
                <a:latin typeface="Arial" charset="0"/>
              </a:rPr>
              <a:t>8. </a:t>
            </a:r>
            <a:r>
              <a:rPr lang="de-DE" sz="1200" b="1" dirty="0" err="1" smtClean="0">
                <a:latin typeface="Arial" charset="0"/>
              </a:rPr>
              <a:t>Immaterial</a:t>
            </a:r>
            <a:r>
              <a:rPr lang="de-DE" sz="1200" b="1" dirty="0" smtClean="0">
                <a:latin typeface="Arial" charset="0"/>
              </a:rPr>
              <a:t> </a:t>
            </a:r>
            <a:r>
              <a:rPr lang="de-DE" sz="1200" b="1" dirty="0" err="1" smtClean="0">
                <a:latin typeface="Arial" charset="0"/>
              </a:rPr>
              <a:t>Conflicts</a:t>
            </a:r>
            <a:r>
              <a:rPr lang="de-DE" sz="1200" b="1" dirty="0" smtClean="0">
                <a:latin typeface="Arial" charset="0"/>
              </a:rPr>
              <a:t> </a:t>
            </a:r>
            <a:r>
              <a:rPr lang="de-DE" sz="1200" b="1" dirty="0" err="1" smtClean="0">
                <a:latin typeface="Arial" charset="0"/>
              </a:rPr>
              <a:t>of</a:t>
            </a:r>
            <a:r>
              <a:rPr lang="de-DE" sz="1200" b="1" dirty="0" smtClean="0">
                <a:latin typeface="Arial" charset="0"/>
              </a:rPr>
              <a:t> Interest</a:t>
            </a:r>
            <a:endParaRPr lang="de-DE" sz="1200" b="1" dirty="0">
              <a:latin typeface="Arial" charset="0"/>
            </a:endParaRPr>
          </a:p>
          <a:p>
            <a:pPr marL="452438" eaLnBrk="0" hangingPunct="0">
              <a:defRPr/>
            </a:pPr>
            <a:r>
              <a:rPr lang="de-DE" sz="1100" dirty="0">
                <a:latin typeface="Arial" charset="0"/>
              </a:rPr>
              <a:t>Personal </a:t>
            </a:r>
            <a:r>
              <a:rPr lang="de-DE" sz="1100" dirty="0" err="1">
                <a:latin typeface="Arial" charset="0"/>
              </a:rPr>
              <a:t>relationships</a:t>
            </a:r>
            <a:r>
              <a:rPr lang="de-DE" sz="1100" dirty="0">
                <a:latin typeface="Arial" charset="0"/>
              </a:rPr>
              <a:t> </a:t>
            </a:r>
            <a:r>
              <a:rPr lang="de-DE" sz="1100" dirty="0" err="1">
                <a:latin typeface="Arial" charset="0"/>
              </a:rPr>
              <a:t>to</a:t>
            </a:r>
            <a:r>
              <a:rPr lang="de-DE" sz="1100" dirty="0">
                <a:latin typeface="Arial" charset="0"/>
              </a:rPr>
              <a:t> a </a:t>
            </a:r>
            <a:r>
              <a:rPr lang="de-DE" sz="1100" dirty="0" err="1">
                <a:latin typeface="Arial" charset="0"/>
              </a:rPr>
              <a:t>person</a:t>
            </a:r>
            <a:r>
              <a:rPr lang="de-DE" sz="1100" dirty="0">
                <a:latin typeface="Arial" charset="0"/>
              </a:rPr>
              <a:t> </a:t>
            </a:r>
            <a:r>
              <a:rPr lang="de-DE" sz="1100" dirty="0" err="1">
                <a:latin typeface="Arial" charset="0"/>
              </a:rPr>
              <a:t>that</a:t>
            </a:r>
            <a:r>
              <a:rPr lang="de-DE" sz="1100" dirty="0">
                <a:latin typeface="Arial" charset="0"/>
              </a:rPr>
              <a:t> </a:t>
            </a:r>
            <a:r>
              <a:rPr lang="de-DE" sz="1100" dirty="0" err="1">
                <a:latin typeface="Arial" charset="0"/>
              </a:rPr>
              <a:t>is</a:t>
            </a:r>
            <a:r>
              <a:rPr lang="de-DE" sz="1100" dirty="0">
                <a:latin typeface="Arial" charset="0"/>
              </a:rPr>
              <a:t> </a:t>
            </a:r>
            <a:r>
              <a:rPr lang="de-DE" sz="1100" dirty="0" err="1">
                <a:latin typeface="Arial" charset="0"/>
              </a:rPr>
              <a:t>authorized</a:t>
            </a:r>
            <a:r>
              <a:rPr lang="de-DE" sz="1100" dirty="0">
                <a:latin typeface="Arial" charset="0"/>
              </a:rPr>
              <a:t> </a:t>
            </a:r>
            <a:r>
              <a:rPr lang="de-DE" sz="1100" dirty="0" err="1">
                <a:latin typeface="Arial" charset="0"/>
              </a:rPr>
              <a:t>to</a:t>
            </a:r>
            <a:r>
              <a:rPr lang="de-DE" sz="1100" dirty="0">
                <a:latin typeface="Arial" charset="0"/>
              </a:rPr>
              <a:t> </a:t>
            </a:r>
            <a:r>
              <a:rPr lang="de-DE" sz="1100" dirty="0" err="1">
                <a:latin typeface="Arial" charset="0"/>
              </a:rPr>
              <a:t>represent</a:t>
            </a:r>
            <a:r>
              <a:rPr lang="de-DE" sz="1100" dirty="0">
                <a:latin typeface="Arial" charset="0"/>
              </a:rPr>
              <a:t> a </a:t>
            </a:r>
            <a:r>
              <a:rPr lang="de-DE" sz="1100" dirty="0" err="1">
                <a:latin typeface="Arial" charset="0"/>
              </a:rPr>
              <a:t>company</a:t>
            </a:r>
            <a:r>
              <a:rPr lang="de-DE" sz="1100" dirty="0">
                <a:latin typeface="Arial" charset="0"/>
              </a:rPr>
              <a:t> </a:t>
            </a:r>
            <a:r>
              <a:rPr lang="de-DE" sz="1100" dirty="0" err="1">
                <a:latin typeface="Arial" charset="0"/>
              </a:rPr>
              <a:t>of</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health</a:t>
            </a:r>
            <a:r>
              <a:rPr lang="de-DE" sz="1100" dirty="0">
                <a:latin typeface="Arial" charset="0"/>
              </a:rPr>
              <a:t> </a:t>
            </a:r>
            <a:r>
              <a:rPr lang="de-DE" sz="1100" dirty="0" err="1">
                <a:latin typeface="Arial" charset="0"/>
              </a:rPr>
              <a:t>economy</a:t>
            </a:r>
            <a:r>
              <a:rPr lang="de-DE" sz="1100" dirty="0">
                <a:latin typeface="Arial" charset="0"/>
              </a:rPr>
              <a:t>; </a:t>
            </a:r>
            <a:r>
              <a:rPr lang="de-DE" sz="1100" dirty="0" err="1">
                <a:latin typeface="Arial" charset="0"/>
              </a:rPr>
              <a:t>member</a:t>
            </a:r>
            <a:r>
              <a:rPr lang="de-DE" sz="1100" dirty="0">
                <a:latin typeface="Arial" charset="0"/>
              </a:rPr>
              <a:t> </a:t>
            </a:r>
            <a:r>
              <a:rPr lang="de-DE" sz="1100" dirty="0" err="1">
                <a:latin typeface="Arial" charset="0"/>
              </a:rPr>
              <a:t>of</a:t>
            </a:r>
            <a:r>
              <a:rPr lang="de-DE" sz="1100" dirty="0">
                <a:latin typeface="Arial" charset="0"/>
              </a:rPr>
              <a:t> in </a:t>
            </a:r>
            <a:r>
              <a:rPr lang="de-DE" sz="1100" dirty="0" err="1">
                <a:latin typeface="Arial" charset="0"/>
              </a:rPr>
              <a:t>connection</a:t>
            </a:r>
            <a:r>
              <a:rPr lang="de-DE" sz="1100" dirty="0">
                <a:latin typeface="Arial" charset="0"/>
              </a:rPr>
              <a:t>  </a:t>
            </a:r>
            <a:r>
              <a:rPr lang="de-DE" sz="1100" dirty="0" err="1">
                <a:latin typeface="Arial" charset="0"/>
              </a:rPr>
              <a:t>with</a:t>
            </a:r>
            <a:r>
              <a:rPr lang="de-DE" sz="1100" dirty="0">
                <a:latin typeface="Arial" charset="0"/>
              </a:rPr>
              <a:t> </a:t>
            </a:r>
            <a:r>
              <a:rPr lang="de-DE" sz="1100" dirty="0" err="1">
                <a:latin typeface="Arial" charset="0"/>
              </a:rPr>
              <a:t>the</a:t>
            </a:r>
            <a:r>
              <a:rPr lang="de-DE" sz="1100" dirty="0">
                <a:latin typeface="Arial" charset="0"/>
              </a:rPr>
              <a:t> </a:t>
            </a:r>
            <a:r>
              <a:rPr lang="de-DE" sz="1100" dirty="0" err="1">
                <a:latin typeface="Arial" charset="0"/>
              </a:rPr>
              <a:t>report‘s</a:t>
            </a:r>
            <a:r>
              <a:rPr lang="de-DE" sz="1100" dirty="0">
                <a:latin typeface="Arial" charset="0"/>
              </a:rPr>
              <a:t> </a:t>
            </a:r>
            <a:r>
              <a:rPr lang="de-DE" sz="1100" dirty="0" err="1">
                <a:latin typeface="Arial" charset="0"/>
              </a:rPr>
              <a:t>subject</a:t>
            </a:r>
            <a:r>
              <a:rPr lang="de-DE" sz="1100" dirty="0">
                <a:latin typeface="Arial" charset="0"/>
              </a:rPr>
              <a:t> relevant </a:t>
            </a:r>
            <a:r>
              <a:rPr lang="de-DE" sz="1100" dirty="0" err="1">
                <a:latin typeface="Arial" charset="0"/>
              </a:rPr>
              <a:t>associations</a:t>
            </a:r>
            <a:r>
              <a:rPr lang="de-DE" sz="1100" dirty="0">
                <a:latin typeface="Arial" charset="0"/>
              </a:rPr>
              <a:t>/professional </a:t>
            </a:r>
            <a:r>
              <a:rPr lang="de-DE" sz="1100" dirty="0" err="1">
                <a:latin typeface="Arial" charset="0"/>
              </a:rPr>
              <a:t>associations</a:t>
            </a:r>
            <a:r>
              <a:rPr lang="de-DE" sz="1100" dirty="0">
                <a:latin typeface="Arial" charset="0"/>
              </a:rPr>
              <a:t>;  </a:t>
            </a:r>
            <a:r>
              <a:rPr lang="de-DE" sz="1100" dirty="0" err="1">
                <a:latin typeface="Arial" charset="0"/>
              </a:rPr>
              <a:t>political</a:t>
            </a:r>
            <a:r>
              <a:rPr lang="de-DE" sz="1100" dirty="0">
                <a:latin typeface="Arial" charset="0"/>
              </a:rPr>
              <a:t>, </a:t>
            </a:r>
            <a:r>
              <a:rPr lang="de-DE" sz="1100" dirty="0" err="1">
                <a:latin typeface="Arial" charset="0"/>
              </a:rPr>
              <a:t>academic</a:t>
            </a:r>
            <a:r>
              <a:rPr lang="de-DE" sz="1100" dirty="0">
                <a:latin typeface="Arial" charset="0"/>
              </a:rPr>
              <a:t>, </a:t>
            </a:r>
            <a:r>
              <a:rPr lang="de-DE" sz="1100" dirty="0" err="1">
                <a:latin typeface="Arial" charset="0"/>
              </a:rPr>
              <a:t>scientific</a:t>
            </a:r>
            <a:r>
              <a:rPr lang="de-DE" sz="1100" dirty="0">
                <a:latin typeface="Arial" charset="0"/>
              </a:rPr>
              <a:t> </a:t>
            </a:r>
            <a:r>
              <a:rPr lang="de-DE" sz="1100" dirty="0" err="1">
                <a:latin typeface="Arial" charset="0"/>
              </a:rPr>
              <a:t>or</a:t>
            </a:r>
            <a:r>
              <a:rPr lang="de-DE" sz="1100" dirty="0">
                <a:latin typeface="Arial" charset="0"/>
              </a:rPr>
              <a:t> personal </a:t>
            </a:r>
            <a:r>
              <a:rPr lang="de-DE" sz="1100" dirty="0" err="1">
                <a:latin typeface="Arial" charset="0"/>
              </a:rPr>
              <a:t>interests</a:t>
            </a:r>
            <a:r>
              <a:rPr lang="de-DE" sz="1100" dirty="0">
                <a:latin typeface="Arial" charset="0"/>
              </a:rPr>
              <a:t> </a:t>
            </a:r>
            <a:r>
              <a:rPr lang="de-DE" sz="1100" dirty="0" err="1">
                <a:latin typeface="Arial" charset="0"/>
              </a:rPr>
              <a:t>which</a:t>
            </a:r>
            <a:r>
              <a:rPr lang="de-DE" sz="1100" dirty="0">
                <a:latin typeface="Arial" charset="0"/>
              </a:rPr>
              <a:t> </a:t>
            </a:r>
            <a:r>
              <a:rPr lang="de-DE" sz="1100" dirty="0" err="1">
                <a:latin typeface="Arial" charset="0"/>
              </a:rPr>
              <a:t>may</a:t>
            </a:r>
            <a:r>
              <a:rPr lang="de-DE" sz="1100" dirty="0">
                <a:latin typeface="Arial" charset="0"/>
              </a:rPr>
              <a:t> </a:t>
            </a:r>
            <a:r>
              <a:rPr lang="de-DE" sz="1100" dirty="0" err="1">
                <a:latin typeface="Arial" charset="0"/>
              </a:rPr>
              <a:t>cause</a:t>
            </a:r>
            <a:r>
              <a:rPr lang="de-DE" sz="1100" dirty="0">
                <a:latin typeface="Arial" charset="0"/>
              </a:rPr>
              <a:t> </a:t>
            </a:r>
            <a:r>
              <a:rPr lang="de-DE" sz="1100" dirty="0" err="1">
                <a:latin typeface="Arial" charset="0"/>
              </a:rPr>
              <a:t>conflicts</a:t>
            </a:r>
            <a:r>
              <a:rPr lang="de-DE" sz="1100" dirty="0">
                <a:latin typeface="Arial" charset="0"/>
              </a:rPr>
              <a:t>.</a:t>
            </a:r>
            <a:endParaRPr lang="de-DE" sz="1100" dirty="0">
              <a:latin typeface="Arial" charset="0"/>
              <a:cs typeface="+mn-cs"/>
            </a:endParaRPr>
          </a:p>
        </p:txBody>
      </p:sp>
      <p:sp>
        <p:nvSpPr>
          <p:cNvPr id="6" name="Textfeld 5"/>
          <p:cNvSpPr txBox="1"/>
          <p:nvPr/>
        </p:nvSpPr>
        <p:spPr>
          <a:xfrm>
            <a:off x="108000" y="468000"/>
            <a:ext cx="7344320" cy="430887"/>
          </a:xfrm>
          <a:prstGeom prst="rect">
            <a:avLst/>
          </a:prstGeom>
          <a:noFill/>
        </p:spPr>
        <p:txBody>
          <a:bodyPr wrap="square" rtlCol="0">
            <a:spAutoFit/>
          </a:bodyPr>
          <a:lstStyle/>
          <a:p>
            <a:r>
              <a:rPr lang="de-DE" sz="2200" b="1" dirty="0" err="1" smtClean="0">
                <a:latin typeface="Arial" panose="020B0604020202020204" pitchFamily="34" charset="0"/>
                <a:cs typeface="Arial" panose="020B0604020202020204" pitchFamily="34" charset="0"/>
              </a:rPr>
              <a:t>Disclosure</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of</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conflicts</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of</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interest</a:t>
            </a:r>
            <a:endParaRPr lang="de-DE" sz="2200" b="1" dirty="0">
              <a:latin typeface="Arial" panose="020B0604020202020204" pitchFamily="34" charset="0"/>
              <a:cs typeface="Arial" panose="020B0604020202020204" pitchFamily="34" charset="0"/>
            </a:endParaRPr>
          </a:p>
        </p:txBody>
      </p:sp>
      <p:pic>
        <p:nvPicPr>
          <p:cNvPr id="2" name="Grafi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8343" y="188640"/>
            <a:ext cx="1224831" cy="1224831"/>
          </a:xfrm>
          <a:prstGeom prst="rect">
            <a:avLst/>
          </a:prstGeom>
        </p:spPr>
      </p:pic>
    </p:spTree>
    <p:extLst>
      <p:ext uri="{BB962C8B-B14F-4D97-AF65-F5344CB8AC3E}">
        <p14:creationId xmlns:p14="http://schemas.microsoft.com/office/powerpoint/2010/main" val="3906972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36"/>
          <p:cNvSpPr txBox="1">
            <a:spLocks noChangeArrowheads="1"/>
          </p:cNvSpPr>
          <p:nvPr/>
        </p:nvSpPr>
        <p:spPr bwMode="auto">
          <a:xfrm>
            <a:off x="107950" y="1390650"/>
            <a:ext cx="8785225" cy="4647426"/>
          </a:xfrm>
          <a:prstGeom prst="rect">
            <a:avLst/>
          </a:prstGeom>
          <a:noFill/>
          <a:ln w="9525">
            <a:noFill/>
            <a:miter lim="800000"/>
            <a:headEnd/>
            <a:tailEnd/>
          </a:ln>
        </p:spPr>
        <p:txBody>
          <a:bodyPr>
            <a:spAutoFit/>
          </a:bodyPr>
          <a:lstStyle/>
          <a:p>
            <a:pPr marL="228600" indent="-228600" eaLnBrk="0" hangingPunct="0">
              <a:buFont typeface="+mj-lt"/>
              <a:buAutoNum type="arabicPeriod"/>
              <a:defRPr/>
            </a:pPr>
            <a:r>
              <a:rPr lang="en-US" sz="1200" b="1" dirty="0">
                <a:latin typeface="Arial" charset="0"/>
              </a:rPr>
              <a:t>Employment or Leadership Position</a:t>
            </a:r>
            <a:r>
              <a:rPr lang="de-DE" sz="1200" b="1" dirty="0" smtClean="0">
                <a:latin typeface="Arial" charset="0"/>
                <a:cs typeface="+mn-cs"/>
              </a:rPr>
              <a:t/>
            </a:r>
            <a:br>
              <a:rPr lang="de-DE" sz="1200" b="1" dirty="0" smtClean="0">
                <a:latin typeface="Arial" charset="0"/>
                <a:cs typeface="+mn-cs"/>
              </a:rPr>
            </a:br>
            <a:r>
              <a:rPr lang="de-DE" sz="950" b="1" dirty="0" smtClean="0">
                <a:latin typeface="Arial" charset="0"/>
                <a:cs typeface="+mn-cs"/>
              </a:rPr>
              <a:t/>
            </a:r>
            <a:br>
              <a:rPr lang="de-DE" sz="950" b="1" dirty="0" smtClean="0">
                <a:latin typeface="Arial" charset="0"/>
                <a:cs typeface="+mn-cs"/>
              </a:rPr>
            </a:br>
            <a:r>
              <a:rPr lang="de-DE" sz="950" b="1" dirty="0" smtClean="0">
                <a:latin typeface="Arial" charset="0"/>
                <a:cs typeface="+mn-cs"/>
              </a:rPr>
              <a:t/>
            </a:r>
            <a:br>
              <a:rPr lang="de-DE" sz="950" b="1" dirty="0" smtClean="0">
                <a:latin typeface="Arial" charset="0"/>
                <a:cs typeface="+mn-cs"/>
              </a:rPr>
            </a:br>
            <a:endParaRPr lang="de-DE" sz="950" dirty="0">
              <a:latin typeface="Arial" charset="0"/>
              <a:cs typeface="+mn-cs"/>
            </a:endParaRPr>
          </a:p>
          <a:p>
            <a:pPr marL="228600" indent="-228600" eaLnBrk="0" hangingPunct="0">
              <a:buFont typeface="+mj-lt"/>
              <a:buAutoNum type="arabicPeriod"/>
              <a:defRPr/>
            </a:pPr>
            <a:r>
              <a:rPr lang="en-US" sz="1200" b="1" dirty="0">
                <a:latin typeface="Arial" charset="0"/>
              </a:rPr>
              <a:t>Advisory Role or Expert Testimony</a:t>
            </a:r>
            <a:r>
              <a:rPr lang="de-DE" sz="1100" dirty="0">
                <a:latin typeface="Arial" charset="0"/>
              </a:rPr>
              <a:t/>
            </a:r>
            <a:br>
              <a:rPr lang="de-DE" sz="1100" dirty="0">
                <a:latin typeface="Arial" charset="0"/>
              </a:rPr>
            </a:br>
            <a:r>
              <a:rPr lang="de-DE" sz="950" dirty="0" smtClean="0">
                <a:latin typeface="Arial" charset="0"/>
              </a:rPr>
              <a:t/>
            </a:r>
            <a:br>
              <a:rPr lang="de-DE" sz="950" dirty="0" smtClean="0">
                <a:latin typeface="Arial" charset="0"/>
              </a:rPr>
            </a:br>
            <a:r>
              <a:rPr lang="de-DE" sz="950" dirty="0" smtClean="0">
                <a:latin typeface="Arial" charset="0"/>
              </a:rPr>
              <a:t/>
            </a:r>
            <a:br>
              <a:rPr lang="de-DE" sz="950" dirty="0" smtClean="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Stock Ownership</a:t>
            </a:r>
            <a:r>
              <a:rPr lang="de-DE" sz="1200" b="1" dirty="0" smtClean="0">
                <a:latin typeface="Arial" charset="0"/>
              </a:rPr>
              <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Patent, Copyright, Licensing</a:t>
            </a:r>
            <a:r>
              <a:rPr lang="de-DE" sz="1200" b="1" dirty="0" smtClean="0">
                <a:latin typeface="Arial" charset="0"/>
              </a:rPr>
              <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Honoraria</a:t>
            </a:r>
            <a:r>
              <a:rPr lang="de-DE" sz="1200" b="1" dirty="0" smtClean="0">
                <a:latin typeface="Arial" charset="0"/>
              </a:rPr>
              <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Financing of Scientific Research</a:t>
            </a:r>
            <a:r>
              <a:rPr lang="de-DE" sz="1200" b="1" dirty="0" smtClean="0">
                <a:latin typeface="Arial" charset="0"/>
              </a:rPr>
              <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en-US" sz="1200" b="1" dirty="0">
                <a:latin typeface="Arial" charset="0"/>
              </a:rPr>
              <a:t>Other Financial Relationships</a:t>
            </a:r>
            <a:r>
              <a:rPr lang="de-DE" sz="1200" b="1" dirty="0" smtClean="0">
                <a:latin typeface="Arial" charset="0"/>
              </a:rPr>
              <a:t/>
            </a:r>
            <a:br>
              <a:rPr lang="de-DE" sz="1200" b="1" dirty="0" smtClean="0">
                <a:latin typeface="Arial" charset="0"/>
              </a:rPr>
            </a:br>
            <a:r>
              <a:rPr lang="de-DE" sz="950" b="1" dirty="0" smtClean="0">
                <a:latin typeface="Arial" charset="0"/>
              </a:rPr>
              <a:t/>
            </a:r>
            <a:br>
              <a:rPr lang="de-DE" sz="950" b="1" dirty="0" smtClean="0">
                <a:latin typeface="Arial" charset="0"/>
              </a:rPr>
            </a:br>
            <a:r>
              <a:rPr lang="de-DE" sz="950" b="1" dirty="0" smtClean="0">
                <a:latin typeface="Arial" charset="0"/>
              </a:rPr>
              <a:t/>
            </a:r>
            <a:br>
              <a:rPr lang="de-DE" sz="950" b="1" dirty="0" smtClean="0">
                <a:latin typeface="Arial" charset="0"/>
              </a:rPr>
            </a:br>
            <a:endParaRPr lang="de-DE" sz="950" dirty="0">
              <a:latin typeface="Arial" charset="0"/>
            </a:endParaRPr>
          </a:p>
          <a:p>
            <a:pPr marL="228600" indent="-228600" eaLnBrk="0" hangingPunct="0">
              <a:buFont typeface="+mj-lt"/>
              <a:buAutoNum type="arabicPeriod"/>
              <a:defRPr/>
            </a:pPr>
            <a:r>
              <a:rPr lang="de-DE" sz="1200" b="1" dirty="0" err="1">
                <a:latin typeface="Arial" charset="0"/>
              </a:rPr>
              <a:t>Immaterial</a:t>
            </a:r>
            <a:r>
              <a:rPr lang="de-DE" sz="1200" b="1" dirty="0">
                <a:latin typeface="Arial" charset="0"/>
              </a:rPr>
              <a:t> </a:t>
            </a:r>
            <a:r>
              <a:rPr lang="de-DE" sz="1200" b="1" dirty="0" err="1">
                <a:latin typeface="Arial" charset="0"/>
              </a:rPr>
              <a:t>Conflicts</a:t>
            </a:r>
            <a:r>
              <a:rPr lang="de-DE" sz="1200" b="1" dirty="0">
                <a:latin typeface="Arial" charset="0"/>
              </a:rPr>
              <a:t> </a:t>
            </a:r>
            <a:r>
              <a:rPr lang="de-DE" sz="1200" b="1" dirty="0" err="1">
                <a:latin typeface="Arial" charset="0"/>
              </a:rPr>
              <a:t>of</a:t>
            </a:r>
            <a:r>
              <a:rPr lang="de-DE" sz="1200" b="1" dirty="0">
                <a:latin typeface="Arial" charset="0"/>
              </a:rPr>
              <a:t> Interest</a:t>
            </a:r>
          </a:p>
        </p:txBody>
      </p:sp>
      <p:sp>
        <p:nvSpPr>
          <p:cNvPr id="6" name="Textfeld 5"/>
          <p:cNvSpPr txBox="1"/>
          <p:nvPr/>
        </p:nvSpPr>
        <p:spPr>
          <a:xfrm>
            <a:off x="108000" y="468000"/>
            <a:ext cx="7344320" cy="430887"/>
          </a:xfrm>
          <a:prstGeom prst="rect">
            <a:avLst/>
          </a:prstGeom>
          <a:noFill/>
        </p:spPr>
        <p:txBody>
          <a:bodyPr wrap="square" rtlCol="0">
            <a:spAutoFit/>
          </a:bodyPr>
          <a:lstStyle/>
          <a:p>
            <a:r>
              <a:rPr lang="de-DE" sz="2200" b="1" dirty="0" err="1" smtClean="0">
                <a:latin typeface="Arial" panose="020B0604020202020204" pitchFamily="34" charset="0"/>
                <a:cs typeface="Arial" panose="020B0604020202020204" pitchFamily="34" charset="0"/>
              </a:rPr>
              <a:t>Disclosure</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of</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conflicts</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of</a:t>
            </a:r>
            <a:r>
              <a:rPr lang="de-DE" sz="2200" b="1" dirty="0" smtClean="0">
                <a:latin typeface="Arial" panose="020B0604020202020204" pitchFamily="34" charset="0"/>
                <a:cs typeface="Arial" panose="020B0604020202020204" pitchFamily="34" charset="0"/>
              </a:rPr>
              <a:t> </a:t>
            </a:r>
            <a:r>
              <a:rPr lang="de-DE" sz="2200" b="1" dirty="0" err="1" smtClean="0">
                <a:latin typeface="Arial" panose="020B0604020202020204" pitchFamily="34" charset="0"/>
                <a:cs typeface="Arial" panose="020B0604020202020204" pitchFamily="34" charset="0"/>
              </a:rPr>
              <a:t>interest</a:t>
            </a:r>
            <a:endParaRPr lang="de-DE" sz="2200" b="1" dirty="0">
              <a:latin typeface="Arial" panose="020B0604020202020204" pitchFamily="34" charset="0"/>
              <a:cs typeface="Arial" panose="020B0604020202020204" pitchFamily="34" charset="0"/>
            </a:endParaRPr>
          </a:p>
        </p:txBody>
      </p:sp>
      <p:pic>
        <p:nvPicPr>
          <p:cNvPr id="4" name="Grafi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68343" y="188640"/>
            <a:ext cx="1224831" cy="1224831"/>
          </a:xfrm>
          <a:prstGeom prst="rect">
            <a:avLst/>
          </a:prstGeom>
        </p:spPr>
      </p:pic>
    </p:spTree>
    <p:extLst>
      <p:ext uri="{BB962C8B-B14F-4D97-AF65-F5344CB8AC3E}">
        <p14:creationId xmlns:p14="http://schemas.microsoft.com/office/powerpoint/2010/main" val="1821715743"/>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Words>
  <Application>Microsoft Office PowerPoint</Application>
  <PresentationFormat>Bildschirmpräsentation (4:3)</PresentationFormat>
  <Paragraphs>26</Paragraphs>
  <Slides>2</Slides>
  <Notes>0</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vt:lpstr>
      <vt:lpstr>PowerPoint-Präsentation</vt:lpstr>
      <vt:lpstr>PowerPoint-Präsentation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Daniela Meier</dc:creator>
  <cp:lastModifiedBy>Renée Börmcke</cp:lastModifiedBy>
  <cp:revision>7</cp:revision>
  <dcterms:created xsi:type="dcterms:W3CDTF">2015-02-11T14:01:08Z</dcterms:created>
  <dcterms:modified xsi:type="dcterms:W3CDTF">2016-01-27T11:50:19Z</dcterms:modified>
</cp:coreProperties>
</file>